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41.png" ContentType="image/png"/>
  <Override PartName="/ppt/media/image8.jpeg" ContentType="image/jpeg"/>
  <Override PartName="/ppt/media/image6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7.jpeg" ContentType="image/jpeg"/>
  <Override PartName="/ppt/media/image35.png" ContentType="image/png"/>
  <Override PartName="/ppt/media/image36.png" ContentType="image/png"/>
  <Override PartName="/ppt/media/image38.png" ContentType="image/png"/>
  <Override PartName="/ppt/media/image39.jpeg" ContentType="image/jpeg"/>
  <Override PartName="/ppt/media/image42.jpeg" ContentType="image/jpeg"/>
  <Override PartName="/ppt/media/image43.png" ContentType="image/png"/>
  <Override PartName="/ppt/media/image4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45D9AC8-9A96-4ADB-8244-F662F9CC65DF}" type="slidenum"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A2890CA-060B-4833-BDAF-6AC037F36005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C2C6DCC-9DCF-4ED4-AB92-A1031B2B7064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4B50FAC-EBE5-4713-BF01-A0A661C0545B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CA61DE-C135-4398-AB26-0EC4DED97050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C1484C-44E0-4E94-A126-F0993DB88C17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lang="ru-RU" sz="28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E80456A-6FBC-4DC4-A901-C239CB8FB23A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4EE830B-8922-42E0-AA96-9D0A5AD16A14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E4C22F9-BE42-42F3-9907-D884FEC11617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F70D399-1DDC-48AB-B5B0-24C79D9AD7C8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B27BC81-228B-4E54-B618-16B94C5034CC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181DA72-E99D-462B-A97D-553C578BF0F7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C73F10E-0023-4840-BCD3-C630F8866680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27C4565-D5B2-4F26-B902-B9F09288FA86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Периметральная граница объекта - оптимальное место для оперативного фиксирования вторжения, т.к. нарушитель взаимодействует в первую очередь с физическим периметром и создает возмущения, которые можно зарегистрировать специальными датчиками. Если периметр представляет собой ограждение в виде металлической решетки, то ее приходится перерезать или преодолевать сверху; если это стена или барьер, то через них нужно перелезть (либо проделать подкоп); если это стена или крыша здания, то их нужно разрушить; если это открытая территория, то ее нужно пересечь. 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4B294BF-0D07-47ED-B4F9-00E5E4C38ACB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pPr algn="r"/>
            <a:fld id="{F4C7690D-8487-46C2-9786-958B416B35D1}" type="slidenum"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579680" y="4968000"/>
            <a:ext cx="6195960" cy="9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1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Базовый комплект презентаций версия 2.3 (бета) / блок 3 / 2016г.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95560" y="2232000"/>
            <a:ext cx="848736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АГРЕГАТОР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6048000" y="6120000"/>
            <a:ext cx="302292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Генеральный директор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ООО «Агрегатор»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Чижов Александр Сергеевич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 «AGRG VideoСервер iS O»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88360" y="1001520"/>
            <a:ext cx="40078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Показатель готовности системы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99,99% в год или 53 минуты в год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711760" y="1710000"/>
            <a:ext cx="3023280" cy="391392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4248000" y="1512000"/>
            <a:ext cx="3429000" cy="4439520"/>
          </a:xfrm>
          <a:prstGeom prst="rect">
            <a:avLst/>
          </a:prstGeom>
          <a:ln>
            <a:noFill/>
          </a:ln>
        </p:spPr>
      </p:pic>
      <p:sp>
        <p:nvSpPr>
          <p:cNvPr id="166" name="Line 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1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" descr=""/>
          <p:cNvPicPr/>
          <p:nvPr/>
        </p:nvPicPr>
        <p:blipFill>
          <a:blip r:embed="rId4"/>
          <a:stretch/>
        </p:blipFill>
        <p:spPr>
          <a:xfrm>
            <a:off x="432000" y="1728000"/>
            <a:ext cx="5111280" cy="4510440"/>
          </a:xfrm>
          <a:prstGeom prst="rect">
            <a:avLst/>
          </a:prstGeom>
          <a:ln>
            <a:noFill/>
          </a:ln>
        </p:spPr>
      </p:pic>
      <p:sp>
        <p:nvSpPr>
          <p:cNvPr id="175" name="TextShape 11"/>
          <p:cNvSpPr txBox="1"/>
          <p:nvPr/>
        </p:nvSpPr>
        <p:spPr>
          <a:xfrm>
            <a:off x="8673480" y="6496560"/>
            <a:ext cx="451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 «AGRG VideoСервер INDY»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5262840" y="3318840"/>
            <a:ext cx="3592080" cy="3592080"/>
          </a:xfrm>
          <a:prstGeom prst="rect">
            <a:avLst/>
          </a:prstGeom>
          <a:ln>
            <a:noFill/>
          </a:ln>
        </p:spPr>
      </p:pic>
      <p:graphicFrame>
        <p:nvGraphicFramePr>
          <p:cNvPr id="178" name="Table 2"/>
          <p:cNvGraphicFramePr/>
          <p:nvPr/>
        </p:nvGraphicFramePr>
        <p:xfrm>
          <a:off x="297360" y="1139400"/>
          <a:ext cx="4856760" cy="4943160"/>
        </p:xfrm>
        <a:graphic>
          <a:graphicData uri="http://schemas.openxmlformats.org/drawingml/2006/table">
            <a:tbl>
              <a:tblPr/>
              <a:tblGrid>
                <a:gridCol w="2652480"/>
                <a:gridCol w="2204640"/>
              </a:tblGrid>
              <a:tr h="1983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16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90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PAL 352x288, 704x288, 704x576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NTSC 320x240, 640x240, 640x480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Кодеки: MotionWavelet, H.264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обслуживаемых IP камер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16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0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Скорость обработки аналоговых видеосигналов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PAL / 4 канала / 704x576 / 25 к/с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PAL / 8 каналов / 704x576 / 25 к/с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PAL / 16 каналов / 704x576 / 8 к/с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обслуживаемых IP камер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16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1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обслуживаемых IP камер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2-х мегапикселей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 H.264, MjPEG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Скорость обработки IP видеосигналов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каналов / 2MPx / 25 к/с1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8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RCA оцифровка до 44кГц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2-х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MiniJack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одновременно подключаемых мониторов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 монитора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1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RS-232 (COM)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 линий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1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RS-485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линия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Сетевой интерфейс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канала до 1Gb.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Беспроводные сетевые интерфейсы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Wi-Fi (опция), 4G (опция)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 несъемных жестких дисков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встроенного видеоархива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 Терабайт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Интерфейс USB3.0,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Неограничена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Питание / Потребление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DC 9 V- 30V / до 120Вт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92960">
                <a:tc>
                  <a:txBody>
                    <a:bodyPr lIns="90000" rIns="90000"/>
                    <a:p>
                      <a:r>
                        <a:rPr b="1"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Габариты*(В)х(Ш)х(Г) / Масса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93х215х272 мм / до 8 кг.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5262840" y="1212120"/>
            <a:ext cx="3566880" cy="2674800"/>
          </a:xfrm>
          <a:prstGeom prst="rect">
            <a:avLst/>
          </a:prstGeom>
          <a:ln>
            <a:noFill/>
          </a:ln>
        </p:spPr>
      </p:pic>
      <p:sp>
        <p:nvSpPr>
          <p:cNvPr id="180" name="TextShape 3"/>
          <p:cNvSpPr txBox="1"/>
          <p:nvPr/>
        </p:nvSpPr>
        <p:spPr>
          <a:xfrm>
            <a:off x="8673840" y="6496560"/>
            <a:ext cx="451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Единая платформа для систем безопасности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648000" y="1224000"/>
            <a:ext cx="7505640" cy="4895280"/>
          </a:xfrm>
          <a:prstGeom prst="rect">
            <a:avLst/>
          </a:prstGeom>
          <a:ln>
            <a:noFill/>
          </a:ln>
        </p:spPr>
      </p:pic>
      <p:sp>
        <p:nvSpPr>
          <p:cNvPr id="183" name="TextShape 2"/>
          <p:cNvSpPr txBox="1"/>
          <p:nvPr/>
        </p:nvSpPr>
        <p:spPr>
          <a:xfrm>
            <a:off x="8673840" y="6496560"/>
            <a:ext cx="451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Обслуживание и техническая поддержка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673840" y="6496560"/>
            <a:ext cx="451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277200" y="853200"/>
            <a:ext cx="3250800" cy="325080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6336000" y="2966040"/>
            <a:ext cx="2664000" cy="3369960"/>
          </a:xfrm>
          <a:prstGeom prst="rect">
            <a:avLst/>
          </a:prstGeom>
          <a:ln>
            <a:noFill/>
          </a:ln>
        </p:spPr>
      </p:pic>
      <p:sp>
        <p:nvSpPr>
          <p:cNvPr id="188" name="TextShape 3"/>
          <p:cNvSpPr txBox="1"/>
          <p:nvPr/>
        </p:nvSpPr>
        <p:spPr>
          <a:xfrm>
            <a:off x="3642480" y="1512000"/>
            <a:ext cx="4164480" cy="122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Телефон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Электронная почта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Skype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«Тикет» по каждому обращению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4"/>
          <p:cNvSpPr txBox="1"/>
          <p:nvPr/>
        </p:nvSpPr>
        <p:spPr>
          <a:xfrm>
            <a:off x="432000" y="4531680"/>
            <a:ext cx="6063480" cy="94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Гарантийное и послегарантийное обслуживание</a:t>
            </a:r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Модернизация </a:t>
            </a:r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SLA </a:t>
            </a:r>
            <a:r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95560" y="2232000"/>
            <a:ext cx="848736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Благодарим за внимание.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674200" y="6496560"/>
            <a:ext cx="451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2000" y="1881360"/>
            <a:ext cx="8927640" cy="25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Видеосерверы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«AGRG VideoСервер»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048000" y="6120000"/>
            <a:ext cx="302292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Начальник производственного отдела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ООО «Агрегатор»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Клеймёнов Владимир Сергеевич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4200" y="0"/>
            <a:ext cx="844236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Serif;Times New Roman"/>
              </a:rPr>
              <a:t>СТЕПЕНЬ ОТВЕТСТВЕННОСТИ ОБЪЕКТА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72960" y="3281760"/>
            <a:ext cx="2217960" cy="28371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432000" y="1224000"/>
            <a:ext cx="8206920" cy="14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Каким будет ущерб вследствие отказа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Системы Безопасности?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2952000" y="2954520"/>
            <a:ext cx="5508720" cy="3092400"/>
          </a:xfrm>
          <a:prstGeom prst="rect">
            <a:avLst/>
          </a:prstGeom>
          <a:ln>
            <a:noFill/>
          </a:ln>
        </p:spPr>
      </p:pic>
      <p:sp>
        <p:nvSpPr>
          <p:cNvPr id="125" name="TextShape 3"/>
          <p:cNvSpPr txBox="1"/>
          <p:nvPr/>
        </p:nvSpPr>
        <p:spPr>
          <a:xfrm>
            <a:off x="8836920" y="651132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НОРМАЛЬНАЯ СТЕПЕНЬ ОТВЕТСТВЕННОСТИ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5976000" y="4095720"/>
            <a:ext cx="2806920" cy="209520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361800" y="1080000"/>
            <a:ext cx="3025440" cy="20149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tretch/>
        </p:blipFill>
        <p:spPr>
          <a:xfrm>
            <a:off x="2880000" y="2494800"/>
            <a:ext cx="3382920" cy="225612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5"/>
          <a:stretch/>
        </p:blipFill>
        <p:spPr>
          <a:xfrm>
            <a:off x="576000" y="3312000"/>
            <a:ext cx="2065680" cy="277056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3388320" y="1224000"/>
            <a:ext cx="54277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минимальная вероятность человеческих жертв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номинальный материальный ущерб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минимальные финансовые потери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8836920" y="648000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ПОВЫШЕННАЯ СТЕПЕНЬ ОТВЕТСТВЕННОСТИ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6861240" y="3600000"/>
            <a:ext cx="2065680" cy="27705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399600" y="4104000"/>
            <a:ext cx="2983320" cy="20923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5648760" y="1432440"/>
            <a:ext cx="3134160" cy="208692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2478240" y="2565360"/>
            <a:ext cx="4144680" cy="232956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288000" y="1152000"/>
            <a:ext cx="476964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возможность ущерба здоровью человека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вероятный материальный ущерб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ощутимые финансовые потери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8836920" y="651132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5472000" y="3960000"/>
            <a:ext cx="3278160" cy="228924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360000" y="4151160"/>
            <a:ext cx="3598920" cy="203976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МАКСИМАЛЬНАЯ СТЕПЕНЬ ОТВЕТСТВЕННОСТИ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6717240" y="1080000"/>
            <a:ext cx="2065680" cy="277056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288000" y="1152000"/>
            <a:ext cx="501804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вероятность массовых человеческих жертв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глобальный материальный ущерб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фатальные финансовые потери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5"/>
          <a:stretch/>
        </p:blipFill>
        <p:spPr>
          <a:xfrm>
            <a:off x="2736000" y="2089080"/>
            <a:ext cx="3598920" cy="2373840"/>
          </a:xfrm>
          <a:prstGeom prst="rect">
            <a:avLst/>
          </a:prstGeom>
          <a:ln>
            <a:noFill/>
          </a:ln>
        </p:spPr>
      </p:pic>
      <p:sp>
        <p:nvSpPr>
          <p:cNvPr id="146" name="TextShape 3"/>
          <p:cNvSpPr txBox="1"/>
          <p:nvPr/>
        </p:nvSpPr>
        <p:spPr>
          <a:xfrm>
            <a:off x="8836920" y="651132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РЕШЕНИЯ ДЛЯ ВСЕХ СЕГМЕНТОВ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5870520" y="3096000"/>
            <a:ext cx="2768400" cy="280656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288360" y="1080000"/>
            <a:ext cx="7203240" cy="188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Видеосерверы модельного ряда «AGRG VideoСервер»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Показатель готовности устройства</a:t>
            </a:r>
            <a:r>
              <a:rPr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AGRG VideoСервер vS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~96% в год или 14,6 суток простоя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AGRG VideoСервер iS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~98% в год или 7,3 суток простоя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AGRG VideoСервер iS O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– 99,99% в год или 53 минуты в год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5832000" y="6047640"/>
            <a:ext cx="3310920" cy="21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 приведены усредненные показатели для серверного оборудования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8836920" y="648000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 «AGRG VideoСервер vS»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88360" y="1001520"/>
            <a:ext cx="423360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Показатель готовности устройства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~96% в год или до 14,6 суток простоя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5112000" y="1296000"/>
            <a:ext cx="3670920" cy="4653000"/>
          </a:xfrm>
          <a:prstGeom prst="rect">
            <a:avLst/>
          </a:prstGeom>
          <a:ln>
            <a:noFill/>
          </a:ln>
        </p:spPr>
      </p:pic>
      <p:graphicFrame>
        <p:nvGraphicFramePr>
          <p:cNvPr id="155" name="Table 3"/>
          <p:cNvGraphicFramePr/>
          <p:nvPr/>
        </p:nvGraphicFramePr>
        <p:xfrm>
          <a:off x="387360" y="1603800"/>
          <a:ext cx="5560920" cy="4539960"/>
        </p:xfrm>
        <a:graphic>
          <a:graphicData uri="http://schemas.openxmlformats.org/drawingml/2006/table">
            <a:tbl>
              <a:tblPr/>
              <a:tblGrid>
                <a:gridCol w="3036960"/>
                <a:gridCol w="2524320"/>
              </a:tblGrid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64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3740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PAL 352x288, 704x288, 704x576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NTSC 320x240, 640x240, 640x480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Кодеки: MotionWavelet, H.264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обслуживаемых IP камер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64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обслуживаемых IP камер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3-х мегапикселей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 H.264, MPEG4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32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Скорость обработки видеосигналов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25 кадров в секунду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RCA оцифровка до 44кГц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2-х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MiniJack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одновременно подключаемых мониторов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4-х (опция)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RS-232 (COM)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линия. до 4-х линий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RS-485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линия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Сетевой интерфейс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канал до 1Gb. 2 канал до 1 Gb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 несъемных жестких дисков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4-х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встроенного видеоархива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24 Терабайт (без технологии RAID)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Интерфейс  USB3.0, eSATA (опции)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Неограниченна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Питание / Потребление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220V / до 450Вт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1600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Габариты*(В)х(Ш)х(Г)  (мм) / Масса (кг)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220х430х570/720 мм / до 20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6" name="TextShape 4"/>
          <p:cNvSpPr txBox="1"/>
          <p:nvPr/>
        </p:nvSpPr>
        <p:spPr>
          <a:xfrm>
            <a:off x="8836920" y="651132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4200" y="0"/>
            <a:ext cx="8642520" cy="99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3f0e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Видеосервер «AGRG VideoСервер iS»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88360" y="1001520"/>
            <a:ext cx="41068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Показатель готовности устройства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~98% в год или до 7,3 суток простоя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4790880" y="1368000"/>
            <a:ext cx="3920040" cy="4782960"/>
          </a:xfrm>
          <a:prstGeom prst="rect">
            <a:avLst/>
          </a:prstGeom>
          <a:ln>
            <a:noFill/>
          </a:ln>
        </p:spPr>
      </p:pic>
      <p:graphicFrame>
        <p:nvGraphicFramePr>
          <p:cNvPr id="160" name="Table 3"/>
          <p:cNvGraphicFramePr/>
          <p:nvPr/>
        </p:nvGraphicFramePr>
        <p:xfrm>
          <a:off x="359640" y="1605600"/>
          <a:ext cx="5766480" cy="4532400"/>
        </p:xfrm>
        <a:graphic>
          <a:graphicData uri="http://schemas.openxmlformats.org/drawingml/2006/table">
            <a:tbl>
              <a:tblPr/>
              <a:tblGrid>
                <a:gridCol w="3149280"/>
                <a:gridCol w="2617560"/>
              </a:tblGrid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64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3740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аналоговых видеовходов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PAL 352x288, 704x288, 704x576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BNC NTSC 320x240, 640x240, 640x480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Кодеки: MotionWavelet, H.264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обслуживаемых IP камер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64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обслуживаемых IP камер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5ти мегапикселей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Кодеки H.264, MPEG4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32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Скорость обработки видеосигналов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25 кадров в секунду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RCA оцифровка до 44кГц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2-х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Тип аудиовыходов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MiniJack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одновременно подключаемых мониторов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4-х (опция)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RS-232 (COM)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линия. до 4-х линий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2292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оборудования с интерфейсом RS-485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линия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Сетевой интерфейс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канал до 1Gb. 2 канал до 1 Gb – опция.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Количество  несъемных жестких дисков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8-х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встроенного видеоархива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 64 Терабайт (без технологии RAID)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Возможность подключения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Интерфейс  SAS, FC (опции)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Максимальная ёмкость внешнего видеоархива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Неограниченна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Питание / Потребление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220V / до 800Вт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8440">
                <a:tc>
                  <a:txBody>
                    <a:bodyPr lIns="90000" rIns="90000"/>
                    <a:p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Габариты*(В)х(Ш)х(Г)  (мм) / Масса (кг)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lang="ru-RU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178х452х648 мм / до 45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61" name="TextShape 4"/>
          <p:cNvSpPr txBox="1"/>
          <p:nvPr/>
        </p:nvSpPr>
        <p:spPr>
          <a:xfrm>
            <a:off x="8836920" y="651132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Application>LibreOffice/5.0.4.2$Windows_X86_64 LibreOffice_project/2b9802c1994aa0b7dc6079e128979269cf95bc78</Application>
  <Paragraphs>91</Paragraphs>
  <Company>itv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2010-03-28T10:27:37Z</dcterms:created>
  <dc:creator>pavel.cherenkov</dc:creator>
  <dc:language>ru-RU</dc:language>
  <dcterms:modified xsi:type="dcterms:W3CDTF">2016-04-20T21:44:33Z</dcterms:modified>
  <cp:revision>142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itv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14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